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322" r:id="rId2"/>
    <p:sldId id="361" r:id="rId3"/>
    <p:sldId id="362" r:id="rId4"/>
    <p:sldId id="363" r:id="rId5"/>
    <p:sldId id="364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8" r:id="rId19"/>
    <p:sldId id="377" r:id="rId20"/>
    <p:sldId id="379" r:id="rId21"/>
    <p:sldId id="276" r:id="rId22"/>
    <p:sldId id="380" r:id="rId23"/>
    <p:sldId id="382" r:id="rId24"/>
    <p:sldId id="277" r:id="rId25"/>
    <p:sldId id="32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8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18"/>
    <p:restoredTop sz="94675"/>
  </p:normalViewPr>
  <p:slideViewPr>
    <p:cSldViewPr snapToGrid="0" snapToObjects="1">
      <p:cViewPr varScale="1">
        <p:scale>
          <a:sx n="76" d="100"/>
          <a:sy n="76" d="100"/>
        </p:scale>
        <p:origin x="22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2019/7/3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85"/>
            <a:ext cx="10515600" cy="1325563"/>
          </a:xfrm>
        </p:spPr>
        <p:txBody>
          <a:bodyPr/>
          <a:lstStyle>
            <a:lvl1pPr algn="ctr">
              <a:defRPr sz="3800">
                <a:solidFill>
                  <a:srgbClr val="003870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9070"/>
            <a:ext cx="10515600" cy="4351338"/>
          </a:xfrm>
        </p:spPr>
        <p:txBody>
          <a:bodyPr/>
          <a:lstStyle>
            <a:lvl1pPr>
              <a:lnSpc>
                <a:spcPct val="110000"/>
              </a:lnSpc>
              <a:defRPr sz="2400"/>
            </a:lvl1pPr>
            <a:lvl2pPr>
              <a:lnSpc>
                <a:spcPct val="110000"/>
              </a:lnSpc>
              <a:defRPr sz="2000"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7/3/19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7/3/19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7/3/19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7/3/19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7/3/19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7/3/19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741AA-D177-D347-A5D7-362FF222060A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 descr="贪心科技0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5715" y="-3175"/>
            <a:ext cx="12198985" cy="68573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 contrast="40000"/>
                    </a14:imgEffect>
                    <a14:imgEffect>
                      <a14:sharpenSoften amoun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" y="2236509"/>
            <a:ext cx="12192000" cy="1103586"/>
          </a:xfrm>
          <a:prstGeom prst="rect">
            <a:avLst/>
          </a:prstGeom>
          <a:solidFill>
            <a:srgbClr val="9DBB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66628" y="2495656"/>
            <a:ext cx="3105976" cy="64633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支持向量机</a:t>
            </a:r>
            <a:r>
              <a:rPr lang="en-US" altLang="zh-CN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SVM</a:t>
            </a:r>
            <a:endParaRPr lang="zh-CN" altLang="en-US" sz="36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8007985" y="377826"/>
            <a:ext cx="4184015" cy="667384"/>
            <a:chOff x="9153916" y="252858"/>
            <a:chExt cx="3038083" cy="484290"/>
          </a:xfrm>
        </p:grpSpPr>
        <p:grpSp>
          <p:nvGrpSpPr>
            <p:cNvPr id="12" name="组 11"/>
            <p:cNvGrpSpPr/>
            <p:nvPr/>
          </p:nvGrpSpPr>
          <p:grpSpPr>
            <a:xfrm>
              <a:off x="12039606" y="252858"/>
              <a:ext cx="152393" cy="484288"/>
              <a:chOff x="12039604" y="252856"/>
              <a:chExt cx="152393" cy="484287"/>
            </a:xfrm>
          </p:grpSpPr>
          <p:sp>
            <p:nvSpPr>
              <p:cNvPr id="16" name="圆角矩形 15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>
                  <a:latin typeface="PingFang SC Semibold" charset="-122"/>
                  <a:ea typeface="PingFang SC Semibold" charset="-122"/>
                  <a:cs typeface="PingFang SC Semibold" charset="-122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>
                  <a:latin typeface="PingFang SC Semibold" charset="-122"/>
                  <a:ea typeface="PingFang SC Semibold" charset="-122"/>
                  <a:cs typeface="PingFang SC Semibold" charset="-122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>
                  <a:latin typeface="PingFang SC Semibold" charset="-122"/>
                  <a:ea typeface="PingFang SC Semibold" charset="-122"/>
                  <a:cs typeface="PingFang SC Semibold" charset="-122"/>
                </a:endParaRPr>
              </a:p>
            </p:txBody>
          </p:sp>
          <p:sp>
            <p:nvSpPr>
              <p:cNvPr id="19" name="圆角矩形 18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>
                  <a:latin typeface="PingFang SC Semibold" charset="-122"/>
                  <a:ea typeface="PingFang SC Semibold" charset="-122"/>
                  <a:cs typeface="PingFang SC Semibold" charset="-122"/>
                </a:endParaRPr>
              </a:p>
            </p:txBody>
          </p:sp>
          <p:sp>
            <p:nvSpPr>
              <p:cNvPr id="20" name="圆角矩形 19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>
                  <a:latin typeface="PingFang SC Semibold" charset="-122"/>
                  <a:ea typeface="PingFang SC Semibold" charset="-122"/>
                  <a:cs typeface="PingFang SC Semibold" charset="-122"/>
                </a:endParaRPr>
              </a:p>
            </p:txBody>
          </p:sp>
        </p:grpSp>
        <p:sp>
          <p:nvSpPr>
            <p:cNvPr id="13" name="圆角矩形 12"/>
            <p:cNvSpPr/>
            <p:nvPr/>
          </p:nvSpPr>
          <p:spPr>
            <a:xfrm rot="16200000" flipV="1">
              <a:off x="11457520" y="249446"/>
              <a:ext cx="484288" cy="491115"/>
            </a:xfrm>
            <a:prstGeom prst="roundRect">
              <a:avLst>
                <a:gd name="adj" fmla="val 5039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="1">
                <a:latin typeface="PingFang SC Semibold" charset="-122"/>
                <a:ea typeface="PingFang SC Semibold" charset="-122"/>
                <a:cs typeface="PingFang SC Semibold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153916" y="326585"/>
              <a:ext cx="2299970" cy="322093"/>
            </a:xfrm>
            <a:prstGeom prst="rect">
              <a:avLst/>
            </a:prstGeom>
            <a:noFill/>
          </p:spPr>
          <p:txBody>
            <a:bodyPr wrap="square" lIns="91439" tIns="45719" rIns="91439" bIns="45719" rtlCol="0">
              <a:spAutoFit/>
            </a:bodyPr>
            <a:lstStyle/>
            <a:p>
              <a:pPr algn="r"/>
              <a:r>
                <a:rPr lang="zh-CN" altLang="en-US" sz="1400" b="1" spc="300" dirty="0">
                  <a:solidFill>
                    <a:schemeClr val="bg1"/>
                  </a:solidFill>
                  <a:latin typeface="PingFang SC Semibold" charset="-122"/>
                  <a:ea typeface="PingFang SC Semibold" charset="-122"/>
                  <a:cs typeface="PingFang SC Semibold" charset="-122"/>
                </a:rPr>
                <a:t>贪心科技      </a:t>
              </a:r>
              <a:endParaRPr lang="en-US" altLang="zh-CN" sz="1400" b="1" spc="300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endParaRPr>
            </a:p>
            <a:p>
              <a:pPr algn="r"/>
              <a:r>
                <a:rPr lang="zh-CN" altLang="en-US" sz="900" b="1" dirty="0">
                  <a:solidFill>
                    <a:schemeClr val="bg1"/>
                  </a:solidFill>
                  <a:latin typeface="PingFang SC Semibold" charset="-122"/>
                  <a:ea typeface="PingFang SC Semibold" charset="-122"/>
                  <a:cs typeface="PingFang SC Semibold" charset="-122"/>
                </a:rPr>
                <a:t>让每个人享受个性化教育服务</a:t>
              </a: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7827" b="33398"/>
            <a:stretch>
              <a:fillRect/>
            </a:stretch>
          </p:blipFill>
          <p:spPr>
            <a:xfrm>
              <a:off x="11454102" y="295671"/>
              <a:ext cx="514962" cy="342934"/>
            </a:xfrm>
            <a:prstGeom prst="rect">
              <a:avLst/>
            </a:prstGeom>
          </p:spPr>
        </p:pic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3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10" y="439292"/>
            <a:ext cx="5617464" cy="5779008"/>
          </a:xfrm>
          <a:prstGeom prst="rect">
            <a:avLst/>
          </a:prstGeom>
          <a:effectLst>
            <a:outerShdw blurRad="4191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文本框 23"/>
          <p:cNvSpPr txBox="1"/>
          <p:nvPr/>
        </p:nvSpPr>
        <p:spPr>
          <a:xfrm>
            <a:off x="3336757" y="1293356"/>
            <a:ext cx="11550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600" dirty="0">
                <a:solidFill>
                  <a:schemeClr val="bg1"/>
                </a:solidFill>
                <a:latin typeface="PingFang SC Ultralight" charset="-122"/>
                <a:ea typeface="PingFang SC Ultralight" charset="-122"/>
                <a:cs typeface="PingFang SC Ultralight" charset="-122"/>
              </a:rPr>
              <a:t>AI</a:t>
            </a:r>
            <a:endParaRPr kumimoji="1" lang="zh-CN" altLang="en-US" sz="6600" dirty="0">
              <a:solidFill>
                <a:schemeClr val="bg1"/>
              </a:solidFill>
              <a:latin typeface="PingFang SC Ultralight" charset="-122"/>
              <a:ea typeface="PingFang SC Ultralight" charset="-122"/>
              <a:cs typeface="PingFang SC Ultralight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5841-6C5A-8043-8702-4E3E19F55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SVM:</a:t>
            </a:r>
            <a:r>
              <a:rPr lang="zh-CN" altLang="en-US" dirty="0"/>
              <a:t> 好的分割线具有最大间隔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9B2CAE-B90B-B54E-BD19-810775DB8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74" y="1449388"/>
            <a:ext cx="6286452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88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2D71-EA7F-2C46-AF85-D21ACCF50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好的分割线具有最大间隔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EB1F37-79A4-E848-8949-EF9590529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5625" y="1449388"/>
            <a:ext cx="5740749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01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DBA36-5E0F-7E40-897E-12EFCDAF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逻辑回归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AC2F6-E245-EB4F-82DA-7CBD7D3A6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C207F09-96C7-0941-ACFC-562806F7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62" y="1244170"/>
            <a:ext cx="9672938" cy="2646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73946-C60F-FA46-85A6-3BCB178F4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577" y="4259992"/>
            <a:ext cx="8064500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F52871-F50B-694B-ABB0-2CFF6FFCC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900" y="5943600"/>
            <a:ext cx="59182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BD5505-3CFA-7C4B-AE6B-3E25FB3A152B}"/>
              </a:ext>
            </a:extLst>
          </p:cNvPr>
          <p:cNvSpPr txBox="1"/>
          <p:nvPr/>
        </p:nvSpPr>
        <p:spPr>
          <a:xfrm>
            <a:off x="595744" y="4682835"/>
            <a:ext cx="153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目标函数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3DB27D-C133-4F40-8033-182C3B4453CE}"/>
              </a:ext>
            </a:extLst>
          </p:cNvPr>
          <p:cNvSpPr txBox="1"/>
          <p:nvPr/>
        </p:nvSpPr>
        <p:spPr>
          <a:xfrm>
            <a:off x="595743" y="6137396"/>
            <a:ext cx="153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直觉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14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B76E2-D691-CF46-853F-801DD3768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B8DF4C-F8CB-FD46-B137-09AD8EE7BFD4}"/>
              </a:ext>
            </a:extLst>
          </p:cNvPr>
          <p:cNvSpPr txBox="1">
            <a:spLocks/>
          </p:cNvSpPr>
          <p:nvPr/>
        </p:nvSpPr>
        <p:spPr>
          <a:xfrm>
            <a:off x="103909" y="-2860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rgbClr val="00387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dirty="0"/>
              <a:t>逻辑回归变形为</a:t>
            </a:r>
            <a:r>
              <a:rPr lang="en-US" altLang="zh-CN" dirty="0"/>
              <a:t>SVM</a:t>
            </a:r>
            <a:endParaRPr lang="en-US" dirty="0"/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A9BF3944-D2FB-9D46-92FA-14B386405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58" y="771778"/>
            <a:ext cx="9120995" cy="60862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1CE3A0-33BE-2240-A2D5-D3BC355FED56}"/>
              </a:ext>
            </a:extLst>
          </p:cNvPr>
          <p:cNvSpPr txBox="1"/>
          <p:nvPr/>
        </p:nvSpPr>
        <p:spPr>
          <a:xfrm>
            <a:off x="902525" y="21019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9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8956CA-572E-BF47-AC0B-676DB9CA7195}"/>
              </a:ext>
            </a:extLst>
          </p:cNvPr>
          <p:cNvSpPr txBox="1">
            <a:spLocks/>
          </p:cNvSpPr>
          <p:nvPr/>
        </p:nvSpPr>
        <p:spPr>
          <a:xfrm>
            <a:off x="838200" y="635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rgbClr val="00387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dirty="0"/>
              <a:t>从逻辑回归到支持向量机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C1E824-5F05-0B42-B1DF-F70981DD6B2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逻辑回归</a:t>
            </a:r>
            <a:endParaRPr lang="en-US" altLang="zh-CN" dirty="0"/>
          </a:p>
          <a:p>
            <a:endParaRPr lang="en-US" dirty="0"/>
          </a:p>
          <a:p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r>
              <a:rPr lang="zh-CN" altLang="en-US" dirty="0"/>
              <a:t>支持向量机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43D52F-BB08-BD47-888B-3D3207BD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46" y="2514600"/>
            <a:ext cx="9483436" cy="1264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6B5768-B46D-2542-AC60-D43CE5288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501759"/>
            <a:ext cx="9104090" cy="1264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43D501-C5F1-E045-BAC8-EC8DB0E352E1}"/>
                  </a:ext>
                </a:extLst>
              </p:cNvPr>
              <p:cNvSpPr txBox="1"/>
              <p:nvPr/>
            </p:nvSpPr>
            <p:spPr>
              <a:xfrm>
                <a:off x="1295400" y="5916731"/>
                <a:ext cx="1176604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其中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43D501-C5F1-E045-BAC8-EC8DB0E35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5916731"/>
                <a:ext cx="1176604" cy="520463"/>
              </a:xfrm>
              <a:prstGeom prst="rect">
                <a:avLst/>
              </a:prstGeom>
              <a:blipFill>
                <a:blip r:embed="rId4"/>
                <a:stretch>
                  <a:fillRect l="-5319" t="-4762" r="-319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4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6CE94-37D7-1B4D-81B8-0DAFAA49E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3AEFE5-C673-B747-969B-988965BCD37C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rgbClr val="00387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dirty="0"/>
              <a:t>支持向量机</a:t>
            </a:r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018E469-98BA-1A49-B7A3-8B102A4CA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98" y="1825625"/>
            <a:ext cx="86516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26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334ED-78E0-0C4C-ACAE-111FD2F04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62BBA8-C8ED-D049-A9DF-6D3EF508C440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rgbClr val="00387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dirty="0"/>
              <a:t>最大间隔</a:t>
            </a:r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E3E53AE-DB28-EE44-A6ED-9F0EA0979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073" y="1825625"/>
            <a:ext cx="57478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4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410A9-DFDE-9441-B495-496CAC00C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B5EBB4D-4154-064D-9E4C-D3B659BA322E}"/>
              </a:ext>
            </a:extLst>
          </p:cNvPr>
          <p:cNvSpPr txBox="1">
            <a:spLocks/>
          </p:cNvSpPr>
          <p:nvPr/>
        </p:nvSpPr>
        <p:spPr>
          <a:xfrm>
            <a:off x="838200" y="903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rgbClr val="00387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dirty="0"/>
              <a:t>支持向量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B4263-F988-774A-AA60-17436F5D7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09" y="1515396"/>
            <a:ext cx="7278181" cy="497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82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50112-7CBD-6649-BEA0-51ABDA2DB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F47444-D3C1-AB4F-AC62-83A4833D6A2D}"/>
              </a:ext>
            </a:extLst>
          </p:cNvPr>
          <p:cNvSpPr txBox="1">
            <a:spLocks/>
          </p:cNvSpPr>
          <p:nvPr/>
        </p:nvSpPr>
        <p:spPr>
          <a:xfrm>
            <a:off x="838200" y="1235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rgbClr val="00387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dirty="0"/>
              <a:t>向量内积</a:t>
            </a:r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5EF1999-E023-024E-99D9-9A91531BA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620" y="1825625"/>
            <a:ext cx="62387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18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C0CB6-335B-5E4B-9B33-FB304405D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4A499E1-1A85-684D-8871-8C0349733FFA}"/>
              </a:ext>
            </a:extLst>
          </p:cNvPr>
          <p:cNvSpPr txBox="1">
            <a:spLocks/>
          </p:cNvSpPr>
          <p:nvPr/>
        </p:nvSpPr>
        <p:spPr>
          <a:xfrm>
            <a:off x="838200" y="380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rgbClr val="00387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dirty="0"/>
              <a:t>间隔的值</a:t>
            </a:r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3402934-24D5-7B4E-A3CC-7E5765FCA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21" y="1887555"/>
            <a:ext cx="3898900" cy="4305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6BC5DA-BD1F-D644-A498-3EB2C08C6354}"/>
                  </a:ext>
                </a:extLst>
              </p:cNvPr>
              <p:cNvSpPr txBox="1"/>
              <p:nvPr/>
            </p:nvSpPr>
            <p:spPr>
              <a:xfrm>
                <a:off x="6096000" y="1690688"/>
                <a:ext cx="3203121" cy="3693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对于支持向量</a:t>
                </a:r>
                <a:r>
                  <a:rPr lang="en-US" altLang="zh-CN" dirty="0"/>
                  <a:t>: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p</a:t>
                </a:r>
                <a:r>
                  <a:rPr lang="zh-CN" altLang="en-US" dirty="0"/>
                  <a:t>为支持向量投影到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zh-CN" altLang="en-US" b="0" dirty="0"/>
                  <a:t>上的长度</a:t>
                </a:r>
                <a:endParaRPr lang="en-US" altLang="zh-CN" b="0" dirty="0"/>
              </a:p>
              <a:p>
                <a:endParaRPr lang="en-US" altLang="zh-CN" dirty="0"/>
              </a:p>
              <a:p>
                <a:endParaRPr lang="en-US" altLang="zh-CN" b="0" dirty="0"/>
              </a:p>
              <a:p>
                <a:r>
                  <a:rPr lang="zh-CN" altLang="en-US" dirty="0"/>
                  <a:t>因此</a:t>
                </a:r>
                <a:endParaRPr lang="en-US" altLang="zh-CN" dirty="0"/>
              </a:p>
              <a:p>
                <a:endParaRPr lang="en-US" altLang="zh-CN" b="0" dirty="0"/>
              </a:p>
              <a:p>
                <a:endParaRPr lang="en-US" altLang="zh-CN" dirty="0"/>
              </a:p>
              <a:p>
                <a:endParaRPr lang="en-US" altLang="zh-CN" b="0" dirty="0"/>
              </a:p>
              <a:p>
                <a:endParaRPr lang="en-US" altLang="zh-CN" dirty="0"/>
              </a:p>
              <a:p>
                <a:endParaRPr lang="en-US" altLang="zh-CN" b="0" dirty="0"/>
              </a:p>
              <a:p>
                <a:endParaRPr lang="en-US" altLang="zh-CN" dirty="0"/>
              </a:p>
              <a:p>
                <a:r>
                  <a:rPr lang="zh-CN" altLang="en-US" b="0" dirty="0"/>
                  <a:t>间隔值</a:t>
                </a:r>
                <a:endParaRPr lang="en-US" altLang="zh-CN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6BC5DA-BD1F-D644-A498-3EB2C08C6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90688"/>
                <a:ext cx="3203121" cy="3693319"/>
              </a:xfrm>
              <a:prstGeom prst="rect">
                <a:avLst/>
              </a:prstGeom>
              <a:blipFill>
                <a:blip r:embed="rId3"/>
                <a:stretch>
                  <a:fillRect l="-1587" t="-342" r="-397" b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8BE874F-C898-3149-AAD3-F59C4F652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856" y="1519754"/>
            <a:ext cx="23876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2C69A2-F2D6-A348-A8F6-04502B84B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357" y="2600442"/>
            <a:ext cx="2120900" cy="132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40A528-8C33-124F-B444-ACE701FA2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7057" y="4506912"/>
            <a:ext cx="26035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2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支持向量机的优势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泛化性能比较好</a:t>
            </a:r>
            <a:r>
              <a:rPr lang="en-US" altLang="zh-CN" dirty="0"/>
              <a:t>,</a:t>
            </a:r>
            <a:r>
              <a:rPr lang="zh-CN" altLang="en-US" dirty="0"/>
              <a:t> 不容易过拟合</a:t>
            </a:r>
            <a:endParaRPr lang="en-US" altLang="zh-CN" dirty="0"/>
          </a:p>
          <a:p>
            <a:r>
              <a:rPr lang="zh-CN" altLang="en-US" dirty="0"/>
              <a:t>可以在较少的数据下取得好的性能</a:t>
            </a:r>
            <a:endParaRPr lang="en-US" altLang="zh-CN" dirty="0"/>
          </a:p>
          <a:p>
            <a:r>
              <a:rPr lang="zh-CN" altLang="en-US" dirty="0"/>
              <a:t>存在全局最优解</a:t>
            </a:r>
            <a:endParaRPr lang="en-US" altLang="zh-CN" dirty="0"/>
          </a:p>
          <a:p>
            <a:r>
              <a:rPr lang="zh-CN" altLang="en-US" dirty="0"/>
              <a:t>存在高效实现的训练算法</a:t>
            </a:r>
            <a:endParaRPr lang="en-US" altLang="zh-CN" dirty="0"/>
          </a:p>
          <a:p>
            <a:r>
              <a:rPr lang="zh-CN" altLang="en-US" dirty="0"/>
              <a:t>可以使用</a:t>
            </a:r>
            <a:r>
              <a:rPr lang="en-US" altLang="zh-CN" dirty="0"/>
              <a:t>kernel</a:t>
            </a:r>
            <a:r>
              <a:rPr lang="zh-CN" altLang="en-US" dirty="0"/>
              <a:t> </a:t>
            </a:r>
            <a:r>
              <a:rPr lang="en-US" altLang="zh-CN" dirty="0"/>
              <a:t>trick</a:t>
            </a:r>
            <a:r>
              <a:rPr lang="zh-CN" altLang="en-US" dirty="0"/>
              <a:t>处理非线性的问题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9F220-8C82-3E47-83BB-9C3D0A2C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线性不可分的情况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6685D0-CFBD-134E-A140-8BF7D33D7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1622" y="1223052"/>
            <a:ext cx="5008756" cy="502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6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45EE5-D03E-C74F-9F56-86B5BBAA7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如何处理线性不可分的情况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15BDDF-FD09-0D49-8E63-B927110C75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找不到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使得</a:t>
                </a:r>
              </a:p>
              <a:p>
                <a:endParaRPr lang="en-US" altLang="zh-CN" dirty="0"/>
              </a:p>
              <a:p>
                <a:r>
                  <a:rPr lang="zh-CN" altLang="en-US" dirty="0"/>
                  <a:t>引入松弛变量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带松弛变量的模型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15BDDF-FD09-0D49-8E63-B927110C75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4FAD93-FF03-3B49-AE1E-90BBE7106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950" y="1593584"/>
            <a:ext cx="3263900" cy="80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82EC45-8528-304E-8F2D-715773A46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950" y="2792201"/>
            <a:ext cx="41021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962CF9-0DE6-0149-8313-68AF7FB11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050" y="3744065"/>
            <a:ext cx="50546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02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32E69-3A31-5546-AC31-79C6D895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</a:t>
            </a:r>
            <a:r>
              <a:rPr lang="en-US" altLang="zh-CN" dirty="0"/>
              <a:t>SVM</a:t>
            </a:r>
            <a:r>
              <a:rPr lang="zh-CN" altLang="en-US" dirty="0"/>
              <a:t>到支持多个类别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F12ABE-A667-8549-B803-656C0C3B42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两种方法</a:t>
                </a:r>
                <a:r>
                  <a:rPr lang="en-US" altLang="zh-CN" dirty="0"/>
                  <a:t>:</a:t>
                </a:r>
              </a:p>
              <a:p>
                <a:r>
                  <a:rPr lang="en-US" altLang="zh-CN" dirty="0"/>
                  <a:t>1.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OVR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(one </a:t>
                </a:r>
                <a:r>
                  <a:rPr lang="en-US" altLang="zh-CN"/>
                  <a:t>versus rest): </a:t>
                </a:r>
                <a:r>
                  <a:rPr lang="zh-CN" altLang="en-US" dirty="0"/>
                  <a:t>对于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个类别的情况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训练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</a:t>
                </a:r>
                <a:r>
                  <a:rPr lang="en-US" altLang="zh-CN" dirty="0"/>
                  <a:t>SVM,</a:t>
                </a:r>
                <a:r>
                  <a:rPr lang="zh-CN" altLang="en-US" dirty="0"/>
                  <a:t> 第 </a:t>
                </a:r>
                <a:r>
                  <a:rPr lang="en-US" altLang="zh-CN" dirty="0"/>
                  <a:t>j</a:t>
                </a:r>
                <a:r>
                  <a:rPr lang="zh-CN" altLang="en-US" dirty="0"/>
                  <a:t> 个</a:t>
                </a:r>
                <a:r>
                  <a:rPr lang="en-US" altLang="zh-CN" dirty="0"/>
                  <a:t>SVM</a:t>
                </a:r>
                <a:r>
                  <a:rPr lang="zh-CN" altLang="en-US" dirty="0"/>
                  <a:t>用于判读任意条数据是属于类别 </a:t>
                </a:r>
                <a:r>
                  <a:rPr lang="en-US" altLang="zh-CN" dirty="0"/>
                  <a:t>j</a:t>
                </a:r>
                <a:r>
                  <a:rPr lang="zh-CN" altLang="en-US" dirty="0"/>
                  <a:t> 还是属于类别非 </a:t>
                </a:r>
                <a:r>
                  <a:rPr lang="en-US" altLang="zh-CN" dirty="0"/>
                  <a:t>j.</a:t>
                </a:r>
                <a:r>
                  <a:rPr lang="zh-CN" altLang="en-US" dirty="0"/>
                  <a:t> 预测的时候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具有最大值的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 err="1"/>
                  <a:t>表示</a:t>
                </a:r>
                <a:r>
                  <a:rPr lang="zh-CN" altLang="en-US" dirty="0"/>
                  <a:t>给定的数据 </a:t>
                </a:r>
                <a:r>
                  <a:rPr lang="en-US" altLang="zh-CN" b="1" dirty="0"/>
                  <a:t>x</a:t>
                </a:r>
                <a:r>
                  <a:rPr lang="zh-CN" altLang="en-US" b="1" dirty="0"/>
                  <a:t> </a:t>
                </a:r>
                <a:r>
                  <a:rPr lang="zh-CN" altLang="en-US" dirty="0"/>
                  <a:t>属于类别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.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altLang="zh-CN" dirty="0"/>
                  <a:t>2.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OVO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(one versus one), </a:t>
                </a:r>
                <a:r>
                  <a:rPr lang="zh-CN" altLang="en-US" dirty="0"/>
                  <a:t>对于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个类别的情况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训练</a:t>
                </a:r>
                <a:r>
                  <a:rPr lang="en-US" altLang="zh-CN" dirty="0"/>
                  <a:t>K </a:t>
                </a:r>
                <a:r>
                  <a:rPr lang="zh-CN" altLang="en-US" dirty="0"/>
                  <a:t>* </a:t>
                </a:r>
                <a:r>
                  <a:rPr lang="en-US" altLang="zh-CN" dirty="0"/>
                  <a:t>(K-1) /2 </a:t>
                </a:r>
                <a:r>
                  <a:rPr lang="zh-CN" altLang="en-US" dirty="0"/>
                  <a:t>个</a:t>
                </a:r>
                <a:r>
                  <a:rPr lang="en-US" altLang="zh-CN" dirty="0"/>
                  <a:t>SVM,</a:t>
                </a:r>
                <a:r>
                  <a:rPr lang="zh-CN" altLang="en-US" dirty="0"/>
                  <a:t> 每一个</a:t>
                </a:r>
                <a:r>
                  <a:rPr lang="en-US" altLang="zh-CN" dirty="0"/>
                  <a:t>SVM</a:t>
                </a:r>
                <a:r>
                  <a:rPr lang="zh-CN" altLang="en-US" dirty="0"/>
                  <a:t>只用于判读任意条数据是属于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中的特定两个类别</a:t>
                </a:r>
                <a:r>
                  <a:rPr lang="en-US" altLang="zh-CN" dirty="0"/>
                  <a:t>.</a:t>
                </a:r>
                <a:r>
                  <a:rPr lang="zh-CN" altLang="en-US" dirty="0"/>
                  <a:t> 预测的时候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使用</a:t>
                </a:r>
                <a:r>
                  <a:rPr lang="en-US" altLang="zh-CN" dirty="0"/>
                  <a:t>K </a:t>
                </a:r>
                <a:r>
                  <a:rPr lang="zh-CN" altLang="en-US" dirty="0"/>
                  <a:t>* </a:t>
                </a:r>
                <a:r>
                  <a:rPr lang="en-US" altLang="zh-CN" dirty="0"/>
                  <a:t>(K-1) /2 </a:t>
                </a:r>
                <a:r>
                  <a:rPr lang="zh-CN" altLang="en-US" dirty="0"/>
                  <a:t>个</a:t>
                </a:r>
                <a:r>
                  <a:rPr lang="en-US" altLang="zh-CN" dirty="0"/>
                  <a:t>SVM</a:t>
                </a:r>
                <a:r>
                  <a:rPr lang="zh-CN" altLang="en-US" dirty="0"/>
                  <a:t>做 </a:t>
                </a:r>
                <a:r>
                  <a:rPr lang="en-US" altLang="zh-CN" dirty="0"/>
                  <a:t>K </a:t>
                </a:r>
                <a:r>
                  <a:rPr lang="zh-CN" altLang="en-US" dirty="0"/>
                  <a:t>* </a:t>
                </a:r>
                <a:r>
                  <a:rPr lang="en-US" altLang="zh-CN" dirty="0"/>
                  <a:t>(K-1) /2 </a:t>
                </a:r>
                <a:r>
                  <a:rPr lang="zh-CN" altLang="en-US" dirty="0"/>
                  <a:t>次预测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使用计票的方式决定数据被分类为哪个类别的次数最多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就认为数据 </a:t>
                </a:r>
                <a:r>
                  <a:rPr lang="en-US" altLang="zh-CN" b="1" dirty="0"/>
                  <a:t>x</a:t>
                </a:r>
                <a:r>
                  <a:rPr lang="zh-CN" altLang="en-US" b="1" dirty="0"/>
                  <a:t> </a:t>
                </a:r>
                <a:r>
                  <a:rPr lang="zh-CN" altLang="en-US" dirty="0"/>
                  <a:t>属于此类别</a:t>
                </a:r>
                <a:r>
                  <a:rPr lang="en-US" altLang="zh-CN" dirty="0"/>
                  <a:t>.</a:t>
                </a: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F12ABE-A667-8549-B803-656C0C3B42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804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C0834-F390-7240-9D7F-8DEAADD869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versus All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DA39F6-2F5A-ED41-BB6C-9CB9AC81C1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4388" y="2744938"/>
            <a:ext cx="5183187" cy="317470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B0C2C7-EB71-384E-925A-F632B3C970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One versus One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112818-EE8D-E240-8ED1-11F2D357E35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731672"/>
            <a:ext cx="5183188" cy="3231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EBDE94-F47E-7046-BB10-0098028B6D64}"/>
              </a:ext>
            </a:extLst>
          </p:cNvPr>
          <p:cNvSpPr txBox="1"/>
          <p:nvPr/>
        </p:nvSpPr>
        <p:spPr>
          <a:xfrm>
            <a:off x="4453467" y="32443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E55607-A685-5940-8029-7D109E04AB1A}"/>
              </a:ext>
            </a:extLst>
          </p:cNvPr>
          <p:cNvSpPr txBox="1"/>
          <p:nvPr/>
        </p:nvSpPr>
        <p:spPr>
          <a:xfrm>
            <a:off x="4771183" y="522287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83754-980C-D74B-9ADC-6C53BBA0D97A}"/>
              </a:ext>
            </a:extLst>
          </p:cNvPr>
          <p:cNvSpPr txBox="1"/>
          <p:nvPr/>
        </p:nvSpPr>
        <p:spPr>
          <a:xfrm>
            <a:off x="3901605" y="300672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625DC29-C9C9-FF43-9E81-251163B03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扩展</a:t>
            </a:r>
            <a:r>
              <a:rPr lang="en-US" altLang="zh-CN" dirty="0">
                <a:solidFill>
                  <a:schemeClr val="accent1"/>
                </a:solidFill>
              </a:rPr>
              <a:t>SVM</a:t>
            </a:r>
            <a:r>
              <a:rPr lang="zh-CN" altLang="en-US" dirty="0">
                <a:solidFill>
                  <a:schemeClr val="accent1"/>
                </a:solidFill>
              </a:rPr>
              <a:t>到支持多个类别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020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2C497-A04B-AE4F-AB1A-AFBD1AB6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实例演示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FF55A-A718-6443-8D1E-14575367F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46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 contrast="40000"/>
                    </a14:imgEffect>
                    <a14:imgEffect>
                      <a14:sharpenSoften amoun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106129"/>
            <a:ext cx="12192000" cy="3569110"/>
          </a:xfrm>
          <a:prstGeom prst="rect">
            <a:avLst/>
          </a:prstGeom>
          <a:solidFill>
            <a:srgbClr val="9DBB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73881" y="5580564"/>
            <a:ext cx="6218119" cy="400108"/>
          </a:xfrm>
          <a:prstGeom prst="rect">
            <a:avLst/>
          </a:prstGeom>
          <a:noFill/>
          <a:effectLst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2000" b="1" spc="300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贪心学院讲师：</a:t>
            </a:r>
            <a:r>
              <a:rPr lang="zh-CN" altLang="en-US" sz="2000" b="1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袁源 </a:t>
            </a:r>
            <a:endParaRPr lang="en-US" altLang="zh-CN" sz="2000" b="1" dirty="0">
              <a:solidFill>
                <a:schemeClr val="bg1"/>
              </a:solidFill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636" y="1665515"/>
            <a:ext cx="2081602" cy="20802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910" y="1644529"/>
            <a:ext cx="2080286" cy="2080286"/>
          </a:xfrm>
          <a:prstGeom prst="rect">
            <a:avLst/>
          </a:prstGeom>
        </p:spPr>
      </p:pic>
      <p:cxnSp>
        <p:nvCxnSpPr>
          <p:cNvPr id="23" name="直接连接符 53"/>
          <p:cNvCxnSpPr/>
          <p:nvPr/>
        </p:nvCxnSpPr>
        <p:spPr>
          <a:xfrm flipV="1">
            <a:off x="6096000" y="1500312"/>
            <a:ext cx="9832" cy="2368720"/>
          </a:xfrm>
          <a:prstGeom prst="line">
            <a:avLst/>
          </a:prstGeom>
          <a:ln w="15875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3058546" y="4027944"/>
            <a:ext cx="6395170" cy="4001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dist"/>
            <a:r>
              <a:rPr lang="zh-CN" altLang="en-US" sz="2000" b="1" spc="300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贪心科技  让每个人享受个性化教育服务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542166" y="5166831"/>
            <a:ext cx="4721921" cy="1200327"/>
          </a:xfrm>
          <a:prstGeom prst="rect">
            <a:avLst/>
          </a:prstGeom>
          <a:noFill/>
          <a:effectLst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THANKS</a:t>
            </a:r>
            <a:r>
              <a:rPr lang="zh-CN" altLang="en-US" sz="7200" b="1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C815B-3415-6745-9889-0D5FDB909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数学记号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1A1257-27EB-0F42-B49E-938BBC515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 err="1"/>
              <a:t>i</a:t>
            </a:r>
            <a:r>
              <a:rPr lang="zh-CN" altLang="en-US" dirty="0"/>
              <a:t> 个数据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个数据对应的类别标签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 </a:t>
            </a:r>
            <a:r>
              <a:rPr lang="en-US" altLang="zh-CN" dirty="0" err="1"/>
              <a:t>i</a:t>
            </a:r>
            <a:r>
              <a:rPr lang="zh-CN" altLang="en-US" dirty="0"/>
              <a:t> 个数据的第 </a:t>
            </a:r>
            <a:r>
              <a:rPr lang="en-US" altLang="zh-CN" dirty="0"/>
              <a:t>j</a:t>
            </a:r>
            <a:r>
              <a:rPr lang="zh-CN" altLang="en-US" dirty="0"/>
              <a:t> 个特征的值 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37016-5D22-2B4B-8288-A6FD7DC0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679" y="1825625"/>
            <a:ext cx="495300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E5C24B-3113-674D-887F-2D0C0336A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336" y="2842710"/>
            <a:ext cx="419100" cy="431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D55B5C-A69A-204A-B176-A1F1F3B11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3969464"/>
            <a:ext cx="609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76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2FB4B-21E6-F34D-8FCB-C628E0F51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7738"/>
            <a:ext cx="10515600" cy="1325563"/>
          </a:xfrm>
        </p:spPr>
        <p:txBody>
          <a:bodyPr/>
          <a:lstStyle/>
          <a:p>
            <a:r>
              <a:rPr lang="zh-CN" altLang="en-US" dirty="0"/>
              <a:t>线性分类器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2A53E-862C-0245-9F36-6E2471436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6805"/>
            <a:ext cx="10515600" cy="4351338"/>
          </a:xfrm>
        </p:spPr>
        <p:txBody>
          <a:bodyPr/>
          <a:lstStyle/>
          <a:p>
            <a:r>
              <a:rPr lang="zh-CN" altLang="en-US" dirty="0"/>
              <a:t>训练数据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模型参数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分割线</a:t>
            </a:r>
            <a:r>
              <a:rPr lang="en-US" altLang="zh-CN" dirty="0"/>
              <a:t>/</a:t>
            </a:r>
            <a:r>
              <a:rPr lang="zh-CN" altLang="en-US" dirty="0"/>
              <a:t>分割平面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决策函数  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219A8-EB6A-0343-BDBA-6DA41410E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786805"/>
            <a:ext cx="2933700" cy="113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2675F4-A57E-9D46-A557-736159170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5" y="2245419"/>
            <a:ext cx="1651000" cy="62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25F782-498C-BB4A-9A90-E7F7C5F7E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837" y="3400326"/>
            <a:ext cx="2857500" cy="58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FC62DA-3837-E34E-97B0-FB6BFE0E4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8325" y="4394547"/>
            <a:ext cx="5194300" cy="50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B1ED9D-F7F2-884D-8FBA-3A37899666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75" y="4949380"/>
            <a:ext cx="35179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63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85C93-855D-174D-A1AC-2FD6792AE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如何找到一个好的分割线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79855C-62D8-1F46-8E12-D1423787C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7396" y="1449388"/>
            <a:ext cx="815720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17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D7A78-05CB-5C40-A950-18DEB030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如何找到一个好的分割线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6228C2-A737-894F-A699-4C28DFE43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7396" y="1449388"/>
            <a:ext cx="8157207" cy="435133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E890EB-CB20-214E-BC07-7AD27A076DC4}"/>
              </a:ext>
            </a:extLst>
          </p:cNvPr>
          <p:cNvCxnSpPr/>
          <p:nvPr/>
        </p:nvCxnSpPr>
        <p:spPr>
          <a:xfrm>
            <a:off x="5057775" y="1825625"/>
            <a:ext cx="0" cy="39036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703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DEBE-BEE1-2846-979F-BFB3938A0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如何找到一个好的分割线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B83B8-9B7A-334A-99FA-30540D4DE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135FE6-C09B-0C4D-B6F6-43C00154B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395" y="1825625"/>
            <a:ext cx="8157209" cy="435133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F9596B-48D7-DB46-8746-6DAB4E0B1DFC}"/>
              </a:ext>
            </a:extLst>
          </p:cNvPr>
          <p:cNvCxnSpPr/>
          <p:nvPr/>
        </p:nvCxnSpPr>
        <p:spPr>
          <a:xfrm>
            <a:off x="6529388" y="1825625"/>
            <a:ext cx="0" cy="39036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138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9DCE6-D5DF-6D4F-A04D-FB597B1B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如何找到一个好的分割线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61D7C-03ED-1342-987B-78325C4CF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721AB1-687F-024C-AC2F-8B92F92C1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395" y="1825625"/>
            <a:ext cx="8157209" cy="435133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DD4661-C60A-D84C-BDCE-7E5D3D834A0F}"/>
              </a:ext>
            </a:extLst>
          </p:cNvPr>
          <p:cNvCxnSpPr>
            <a:cxnSpLocks/>
          </p:cNvCxnSpPr>
          <p:nvPr/>
        </p:nvCxnSpPr>
        <p:spPr>
          <a:xfrm>
            <a:off x="4471988" y="1825625"/>
            <a:ext cx="3557587" cy="50323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641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E686A-0449-2F4D-B226-96DABEB0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如何找到一个好的分割线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4E046-9084-814E-A7CD-37E6CD5D0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9BBC5A-E0DA-824F-BC85-4ABB62AD6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395" y="1825625"/>
            <a:ext cx="8157209" cy="435133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DF9278-54F4-B34D-A229-EB776F57A414}"/>
              </a:ext>
            </a:extLst>
          </p:cNvPr>
          <p:cNvCxnSpPr/>
          <p:nvPr/>
        </p:nvCxnSpPr>
        <p:spPr>
          <a:xfrm>
            <a:off x="5886450" y="1997075"/>
            <a:ext cx="0" cy="39036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106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427</Words>
  <Application>Microsoft Macintosh PowerPoint</Application>
  <PresentationFormat>Widescreen</PresentationFormat>
  <Paragraphs>85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PingFang SC Semibold</vt:lpstr>
      <vt:lpstr>PingFang SC Ultralight</vt:lpstr>
      <vt:lpstr>黑体</vt:lpstr>
      <vt:lpstr>Arial</vt:lpstr>
      <vt:lpstr>Calibri</vt:lpstr>
      <vt:lpstr>Calibri Light</vt:lpstr>
      <vt:lpstr>Cambria Math</vt:lpstr>
      <vt:lpstr>Office Theme</vt:lpstr>
      <vt:lpstr>PowerPoint Presentation</vt:lpstr>
      <vt:lpstr>支持向量机的优势</vt:lpstr>
      <vt:lpstr>数学记号</vt:lpstr>
      <vt:lpstr>线性分类器</vt:lpstr>
      <vt:lpstr>如何找到一个好的分割线</vt:lpstr>
      <vt:lpstr>如何找到一个好的分割线</vt:lpstr>
      <vt:lpstr>如何找到一个好的分割线</vt:lpstr>
      <vt:lpstr>如何找到一个好的分割线</vt:lpstr>
      <vt:lpstr>如何找到一个好的分割线</vt:lpstr>
      <vt:lpstr>SVM: 好的分割线具有最大间隔</vt:lpstr>
      <vt:lpstr>好的分割线具有最大间隔</vt:lpstr>
      <vt:lpstr>逻辑回归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线性不可分的情况</vt:lpstr>
      <vt:lpstr>如何处理线性不可分的情况</vt:lpstr>
      <vt:lpstr>扩展SVM到支持多个类别</vt:lpstr>
      <vt:lpstr>扩展SVM到支持多个类别</vt:lpstr>
      <vt:lpstr>实例演示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机器学习入门</dc:title>
  <dc:creator>Yuan Yuan</dc:creator>
  <cp:lastModifiedBy>Yuan Yuan</cp:lastModifiedBy>
  <cp:revision>75</cp:revision>
  <dcterms:created xsi:type="dcterms:W3CDTF">2019-05-16T06:19:00Z</dcterms:created>
  <dcterms:modified xsi:type="dcterms:W3CDTF">2019-07-04T07:18:42Z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